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  <p:sldMasterId id="214748367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Helvetica Neue"/>
      <p:regular r:id="rId37"/>
      <p:bold r:id="rId38"/>
      <p:italic r:id="rId39"/>
      <p:boldItalic r:id="rId40"/>
    </p:embeddedFont>
    <p:embeddedFont>
      <p:font typeface="Helvetica Neue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5" roundtripDataSignature="AMtx7mhavInBxeJ/6b1/7VF0GHcQSjFk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6D581B-5FAE-4622-B937-CB30EA437FDF}">
  <a:tblStyle styleId="{A16D581B-5FAE-4622-B937-CB30EA437FD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2.xml"/><Relationship Id="rId42" Type="http://schemas.openxmlformats.org/officeDocument/2006/relationships/font" Target="fonts/HelveticaNeueLight-bold.fntdata"/><Relationship Id="rId41" Type="http://schemas.openxmlformats.org/officeDocument/2006/relationships/font" Target="fonts/HelveticaNeueLight-regular.fntdata"/><Relationship Id="rId22" Type="http://schemas.openxmlformats.org/officeDocument/2006/relationships/slide" Target="slides/slide14.xml"/><Relationship Id="rId44" Type="http://schemas.openxmlformats.org/officeDocument/2006/relationships/font" Target="fonts/HelveticaNeueLight-boldItalic.fntdata"/><Relationship Id="rId21" Type="http://schemas.openxmlformats.org/officeDocument/2006/relationships/slide" Target="slides/slide13.xml"/><Relationship Id="rId43" Type="http://schemas.openxmlformats.org/officeDocument/2006/relationships/font" Target="fonts/HelveticaNeueLight-italic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Roboto-regular.fntdata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Roboto-italic.fntdata"/><Relationship Id="rId12" Type="http://schemas.openxmlformats.org/officeDocument/2006/relationships/slide" Target="slides/slide4.xml"/><Relationship Id="rId34" Type="http://schemas.openxmlformats.org/officeDocument/2006/relationships/font" Target="fonts/Roboto-bold.fntdata"/><Relationship Id="rId15" Type="http://schemas.openxmlformats.org/officeDocument/2006/relationships/slide" Target="slides/slide7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6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9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8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b9e1fe1ce_0_6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50"/>
              <a:t>Questions:</a:t>
            </a:r>
            <a:endParaRPr/>
          </a:p>
          <a:p>
            <a:pPr indent="-133350" lvl="0" marL="133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US" sz="1050"/>
              <a:t>Why bayesian not other ML: 1) works well for large set of parameters; 2) will try the other in future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5" name="Google Shape;175;g2eb9e1fe1ce_0_6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b9e1fe1ce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eb9e1fe1c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b9e1fe1ce_0_1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eb9e1fe1ce_0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b9e1fe1ce_0_1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eb9e1fe1ce_0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b9e1fe1ce_0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eb9e1fe1ce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b9e1fe1ce_0_10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eb9e1fe1ce_0_1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b9e1fe1ce_0_10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b9e1fe1ce_0_1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b9e1fe1ce_0_10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eb9e1fe1ce_0_1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b9e1fe1ce_0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eb9e1fe1ce_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ec5e7892c0_0_28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7" name="Google Shape;307;g2ec5e7892c0_0_28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308" name="Google Shape;308;g2ec5e7892c0_0_284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2ec5e7892c0_0_28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单击此处添加文本</a:t>
            </a:r>
            <a:endParaRPr/>
          </a:p>
        </p:txBody>
      </p:sp>
      <p:sp>
        <p:nvSpPr>
          <p:cNvPr id="310" name="Google Shape;310;g2ec5e7892c0_0_284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1" name="Google Shape;311;g2ec5e7892c0_0_284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eb9e1fe1ce_0_1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eb9e1fe1ce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b9e1fe1ce_0_9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b9e1fe1ce_0_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b9e1fe1ce_0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eb9e1fe1ce_0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eb9e1fe1ce_0_1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eb9e1fe1ce_0_1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eb9e1fe1ce_0_1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eb9e1fe1ce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eb9e1fe1ce_0_1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eb9e1fe1ce_0_1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ec5e7892c0_0_35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6" name="Google Shape;356;g2ec5e7892c0_0_35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357" name="Google Shape;357;g2ec5e7892c0_0_352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2ec5e7892c0_0_35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ec5e7892c0_0_352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0" name="Google Shape;360;g2ec5e7892c0_0_35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b9e1fe1ce_0_8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2eb9e1fe1ce_0_8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b9e1fe1ce_0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eb9e1fe1ce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b9e1fe1ce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b9e1fe1ce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b9e1fe1ce_0_10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b9e1fe1ce_0_10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b9e1fe1ce_0_1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b9e1fe1ce_0_1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b9e1fe1ce_0_1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eb9e1fe1ce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b9e1fe1ce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eb9e1fe1c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eb9e1fe1ce_0_6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2eb9e1fe1ce_0_6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2eb9e1fe1ce_0_6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eb9e1fe1ce_0_68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2eb9e1fe1ce_0_68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2eb9e1fe1ce_0_6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eb9e1fe1ce_0_6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_1">
  <p:cSld name="TITLE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与副标题">
  <p:cSld name="TITLE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b9e1fe1ce_0_752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7" name="Google Shape;57;g2eb9e1fe1ce_0_752"/>
          <p:cNvSpPr txBox="1"/>
          <p:nvPr>
            <p:ph idx="1" type="body"/>
          </p:nvPr>
        </p:nvSpPr>
        <p:spPr>
          <a:xfrm>
            <a:off x="666750" y="2652713"/>
            <a:ext cx="7810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58" name="Google Shape;58;g2eb9e1fe1ce_0_752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与副标题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b9e1fe1ce_0_833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5" name="Google Shape;65;g2eb9e1fe1ce_0_833"/>
          <p:cNvSpPr txBox="1"/>
          <p:nvPr>
            <p:ph idx="1" type="body"/>
          </p:nvPr>
        </p:nvSpPr>
        <p:spPr>
          <a:xfrm>
            <a:off x="666750" y="2652713"/>
            <a:ext cx="7810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6" name="Google Shape;66;g2eb9e1fe1ce_0_83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照片 - 水平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b9e1fe1ce_0_837"/>
          <p:cNvSpPr/>
          <p:nvPr>
            <p:ph idx="2" type="pic"/>
          </p:nvPr>
        </p:nvSpPr>
        <p:spPr>
          <a:xfrm>
            <a:off x="1171575" y="-14287"/>
            <a:ext cx="6800700" cy="4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9" name="Google Shape;69;g2eb9e1fe1ce_0_837"/>
          <p:cNvSpPr txBox="1"/>
          <p:nvPr>
            <p:ph type="title"/>
          </p:nvPr>
        </p:nvSpPr>
        <p:spPr>
          <a:xfrm>
            <a:off x="238125" y="3567113"/>
            <a:ext cx="86676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0" name="Google Shape;70;g2eb9e1fe1ce_0_837"/>
          <p:cNvSpPr txBox="1"/>
          <p:nvPr>
            <p:ph idx="1" type="body"/>
          </p:nvPr>
        </p:nvSpPr>
        <p:spPr>
          <a:xfrm>
            <a:off x="238125" y="4291013"/>
            <a:ext cx="8667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1" name="Google Shape;71;g2eb9e1fe1ce_0_837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 - 居中">
  <p:cSld name="标题 - 居中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b9e1fe1ce_0_842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4" name="Google Shape;74;g2eb9e1fe1ce_0_842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照片 - 垂直">
  <p:cSld name="照片 - 垂直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b9e1fe1ce_0_845"/>
          <p:cNvSpPr/>
          <p:nvPr>
            <p:ph idx="2" type="pic"/>
          </p:nvPr>
        </p:nvSpPr>
        <p:spPr>
          <a:xfrm>
            <a:off x="2981325" y="414338"/>
            <a:ext cx="6472200" cy="4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7" name="Google Shape;77;g2eb9e1fe1ce_0_845"/>
          <p:cNvSpPr txBox="1"/>
          <p:nvPr>
            <p:ph type="title"/>
          </p:nvPr>
        </p:nvSpPr>
        <p:spPr>
          <a:xfrm>
            <a:off x="619125" y="357188"/>
            <a:ext cx="38337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8" name="Google Shape;78;g2eb9e1fe1ce_0_845"/>
          <p:cNvSpPr txBox="1"/>
          <p:nvPr>
            <p:ph idx="1" type="body"/>
          </p:nvPr>
        </p:nvSpPr>
        <p:spPr>
          <a:xfrm>
            <a:off x="619125" y="2447925"/>
            <a:ext cx="38337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9" name="Google Shape;79;g2eb9e1fe1ce_0_845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 - 顶部对齐">
  <p:cSld name="标题 - 顶部对齐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b9e1fe1ce_0_850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82" name="Google Shape;82;g2eb9e1fe1ce_0_850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与项目符号">
  <p:cSld name="标题与项目符号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b9e1fe1ce_0_853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85" name="Google Shape;85;g2eb9e1fe1ce_0_853"/>
          <p:cNvSpPr txBox="1"/>
          <p:nvPr>
            <p:ph idx="1" type="body"/>
          </p:nvPr>
        </p:nvSpPr>
        <p:spPr>
          <a:xfrm>
            <a:off x="633413" y="1181100"/>
            <a:ext cx="78771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6" name="Google Shape;86;g2eb9e1fe1ce_0_85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eb9e1fe1ce_0_64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2eb9e1fe1ce_0_6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、项目符号与照片">
  <p:cSld name="标题、项目符号与照片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b9e1fe1ce_0_857"/>
          <p:cNvSpPr/>
          <p:nvPr>
            <p:ph idx="2" type="pic"/>
          </p:nvPr>
        </p:nvSpPr>
        <p:spPr>
          <a:xfrm>
            <a:off x="4110038" y="1181100"/>
            <a:ext cx="52293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9" name="Google Shape;89;g2eb9e1fe1ce_0_857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90" name="Google Shape;90;g2eb9e1fe1ce_0_857"/>
          <p:cNvSpPr txBox="1"/>
          <p:nvPr>
            <p:ph idx="1" type="body"/>
          </p:nvPr>
        </p:nvSpPr>
        <p:spPr>
          <a:xfrm>
            <a:off x="633413" y="1181100"/>
            <a:ext cx="38337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1" name="Google Shape;91;g2eb9e1fe1ce_0_857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项目符号">
  <p:cSld name="项目符号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b9e1fe1ce_0_862"/>
          <p:cNvSpPr txBox="1"/>
          <p:nvPr>
            <p:ph idx="1" type="body"/>
          </p:nvPr>
        </p:nvSpPr>
        <p:spPr>
          <a:xfrm>
            <a:off x="633413" y="666750"/>
            <a:ext cx="78771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4" name="Google Shape;94;g2eb9e1fe1ce_0_862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照片 - 3 联">
  <p:cSld name="照片 - 3 联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b9e1fe1ce_0_865"/>
          <p:cNvSpPr/>
          <p:nvPr>
            <p:ph idx="2" type="pic"/>
          </p:nvPr>
        </p:nvSpPr>
        <p:spPr>
          <a:xfrm>
            <a:off x="5880503" y="2638425"/>
            <a:ext cx="3148800" cy="21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7" name="Google Shape;97;g2eb9e1fe1ce_0_865"/>
          <p:cNvSpPr/>
          <p:nvPr>
            <p:ph idx="3" type="pic"/>
          </p:nvPr>
        </p:nvSpPr>
        <p:spPr>
          <a:xfrm>
            <a:off x="5734050" y="423863"/>
            <a:ext cx="3124200" cy="20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8" name="Google Shape;98;g2eb9e1fe1ce_0_865"/>
          <p:cNvSpPr/>
          <p:nvPr>
            <p:ph idx="4" type="pic"/>
          </p:nvPr>
        </p:nvSpPr>
        <p:spPr>
          <a:xfrm>
            <a:off x="-114300" y="423863"/>
            <a:ext cx="6450900" cy="4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9" name="Google Shape;99;g2eb9e1fe1ce_0_865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文">
  <p:cSld name="引文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b9e1fe1ce_0_870"/>
          <p:cNvSpPr txBox="1"/>
          <p:nvPr>
            <p:ph idx="1" type="body"/>
          </p:nvPr>
        </p:nvSpPr>
        <p:spPr>
          <a:xfrm>
            <a:off x="895350" y="3357563"/>
            <a:ext cx="7358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i="1" sz="1200"/>
            </a:lvl1pPr>
            <a:lvl2pPr indent="-3238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i="1" sz="1200"/>
            </a:lvl2pPr>
            <a:lvl3pPr indent="-3238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i="1" sz="1200"/>
            </a:lvl3pPr>
            <a:lvl4pPr indent="-3238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i="1" sz="1200"/>
            </a:lvl4pPr>
            <a:lvl5pPr indent="-3238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•"/>
              <a:defRPr i="1" sz="12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2" name="Google Shape;102;g2eb9e1fe1ce_0_870"/>
          <p:cNvSpPr txBox="1"/>
          <p:nvPr>
            <p:ph idx="2" type="body"/>
          </p:nvPr>
        </p:nvSpPr>
        <p:spPr>
          <a:xfrm>
            <a:off x="895350" y="2255044"/>
            <a:ext cx="73581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3" name="Google Shape;103;g2eb9e1fe1ce_0_870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照片">
  <p:cSld name="照片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b9e1fe1ce_0_874"/>
          <p:cNvSpPr/>
          <p:nvPr>
            <p:ph idx="2" type="pic"/>
          </p:nvPr>
        </p:nvSpPr>
        <p:spPr>
          <a:xfrm>
            <a:off x="0" y="0"/>
            <a:ext cx="9144000" cy="60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6" name="Google Shape;106;g2eb9e1fe1ce_0_87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b9e1fe1ce_0_877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b9e1fe1ce_0_87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" name="Google Shape;111;g2eb9e1fe1ce_0_87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" name="Google Shape;112;g2eb9e1fe1ce_0_8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b9e1fe1ce_0_8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5" name="Google Shape;115;g2eb9e1fe1ce_0_8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Autofit/>
          </a:bodyPr>
          <a:lstStyle>
            <a:lvl1pPr indent="-374650" lvl="0" marL="457200" rtl="0">
              <a:spcBef>
                <a:spcPts val="2200"/>
              </a:spcBef>
              <a:spcAft>
                <a:spcPts val="0"/>
              </a:spcAft>
              <a:buSzPts val="2300"/>
              <a:buChar char="•"/>
              <a:defRPr/>
            </a:lvl1pPr>
            <a:lvl2pPr indent="-374650" lvl="1" marL="914400" rtl="0">
              <a:spcBef>
                <a:spcPts val="2200"/>
              </a:spcBef>
              <a:spcAft>
                <a:spcPts val="0"/>
              </a:spcAft>
              <a:buSzPts val="2300"/>
              <a:buChar char="•"/>
              <a:defRPr/>
            </a:lvl2pPr>
            <a:lvl3pPr indent="-374650" lvl="2" marL="1371600" rtl="0">
              <a:spcBef>
                <a:spcPts val="220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>
              <a:spcBef>
                <a:spcPts val="2200"/>
              </a:spcBef>
              <a:spcAft>
                <a:spcPts val="0"/>
              </a:spcAft>
              <a:buSzPts val="2300"/>
              <a:buChar char="•"/>
              <a:defRPr/>
            </a:lvl4pPr>
            <a:lvl5pPr indent="-374650" lvl="4" marL="2286000" rtl="0">
              <a:spcBef>
                <a:spcPts val="2200"/>
              </a:spcBef>
              <a:spcAft>
                <a:spcPts val="0"/>
              </a:spcAft>
              <a:buSzPts val="2300"/>
              <a:buChar char="•"/>
              <a:defRPr/>
            </a:lvl5pPr>
            <a:lvl6pPr indent="-374650" lvl="5" marL="2743200" rtl="0">
              <a:spcBef>
                <a:spcPts val="22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>
              <a:spcBef>
                <a:spcPts val="22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>
              <a:spcBef>
                <a:spcPts val="22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>
              <a:spcBef>
                <a:spcPts val="22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116" name="Google Shape;116;g2eb9e1fe1ce_0_8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c5e7892c0_0_298"/>
          <p:cNvSpPr txBox="1"/>
          <p:nvPr>
            <p:ph idx="1" type="body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g2ec5e7892c0_0_298"/>
          <p:cNvSpPr txBox="1"/>
          <p:nvPr>
            <p:ph idx="2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g2ec5e7892c0_0_298"/>
          <p:cNvSpPr txBox="1"/>
          <p:nvPr>
            <p:ph idx="3" type="body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c5e7892c0_0_302"/>
          <p:cNvSpPr txBox="1"/>
          <p:nvPr>
            <p:ph idx="1" type="body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2ec5e7892c0_0_302"/>
          <p:cNvSpPr txBox="1"/>
          <p:nvPr>
            <p:ph idx="2" type="body"/>
          </p:nvPr>
        </p:nvSpPr>
        <p:spPr>
          <a:xfrm>
            <a:off x="666750" y="2652713"/>
            <a:ext cx="7810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g2ec5e7892c0_0_302"/>
          <p:cNvSpPr txBox="1"/>
          <p:nvPr>
            <p:ph idx="3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eb9e1fe1ce_0_6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2eb9e1fe1ce_0_6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2eb9e1fe1ce_0_6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c5e7892c0_0_306"/>
          <p:cNvSpPr/>
          <p:nvPr>
            <p:ph idx="2" type="pic"/>
          </p:nvPr>
        </p:nvSpPr>
        <p:spPr>
          <a:xfrm>
            <a:off x="1171575" y="-14287"/>
            <a:ext cx="6800700" cy="45363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g2ec5e7892c0_0_306"/>
          <p:cNvSpPr txBox="1"/>
          <p:nvPr>
            <p:ph idx="1" type="body"/>
          </p:nvPr>
        </p:nvSpPr>
        <p:spPr>
          <a:xfrm>
            <a:off x="238125" y="3567113"/>
            <a:ext cx="86676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g2ec5e7892c0_0_306"/>
          <p:cNvSpPr txBox="1"/>
          <p:nvPr>
            <p:ph idx="3" type="body"/>
          </p:nvPr>
        </p:nvSpPr>
        <p:spPr>
          <a:xfrm>
            <a:off x="238125" y="4291013"/>
            <a:ext cx="8667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g2ec5e7892c0_0_306"/>
          <p:cNvSpPr txBox="1"/>
          <p:nvPr>
            <p:ph idx="4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 - 居中">
  <p:cSld name="标题 - 居中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c5e7892c0_0_311"/>
          <p:cNvSpPr txBox="1"/>
          <p:nvPr>
            <p:ph idx="1" type="body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2ec5e7892c0_0_311"/>
          <p:cNvSpPr txBox="1"/>
          <p:nvPr>
            <p:ph idx="2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照片 - 垂直">
  <p:cSld name="照片 - 垂直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c5e7892c0_0_314"/>
          <p:cNvSpPr/>
          <p:nvPr>
            <p:ph idx="2" type="pic"/>
          </p:nvPr>
        </p:nvSpPr>
        <p:spPr>
          <a:xfrm>
            <a:off x="2981325" y="414338"/>
            <a:ext cx="6472200" cy="43149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g2ec5e7892c0_0_314"/>
          <p:cNvSpPr txBox="1"/>
          <p:nvPr>
            <p:ph idx="1" type="body"/>
          </p:nvPr>
        </p:nvSpPr>
        <p:spPr>
          <a:xfrm>
            <a:off x="619125" y="357188"/>
            <a:ext cx="38337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1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g2ec5e7892c0_0_314"/>
          <p:cNvSpPr txBox="1"/>
          <p:nvPr>
            <p:ph idx="3" type="body"/>
          </p:nvPr>
        </p:nvSpPr>
        <p:spPr>
          <a:xfrm>
            <a:off x="619125" y="2447925"/>
            <a:ext cx="38337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g2ec5e7892c0_0_314"/>
          <p:cNvSpPr txBox="1"/>
          <p:nvPr>
            <p:ph idx="4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 - 顶部对齐">
  <p:cSld name="标题 - 顶部对齐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c5e7892c0_0_319"/>
          <p:cNvSpPr txBox="1"/>
          <p:nvPr>
            <p:ph idx="1" type="body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g2ec5e7892c0_0_319"/>
          <p:cNvSpPr txBox="1"/>
          <p:nvPr>
            <p:ph idx="2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与项目符号">
  <p:cSld name="标题与项目符号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c5e7892c0_0_322"/>
          <p:cNvSpPr txBox="1"/>
          <p:nvPr>
            <p:ph idx="1" type="body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g2ec5e7892c0_0_322"/>
          <p:cNvSpPr txBox="1"/>
          <p:nvPr>
            <p:ph idx="2" type="body"/>
          </p:nvPr>
        </p:nvSpPr>
        <p:spPr>
          <a:xfrm>
            <a:off x="633413" y="1181100"/>
            <a:ext cx="78771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g2ec5e7892c0_0_322"/>
          <p:cNvSpPr txBox="1"/>
          <p:nvPr>
            <p:ph idx="3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、项目符号与照片">
  <p:cSld name="标题、项目符号与照片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c5e7892c0_0_326"/>
          <p:cNvSpPr/>
          <p:nvPr>
            <p:ph idx="2" type="pic"/>
          </p:nvPr>
        </p:nvSpPr>
        <p:spPr>
          <a:xfrm>
            <a:off x="4110038" y="1181100"/>
            <a:ext cx="5229300" cy="34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g2ec5e7892c0_0_326"/>
          <p:cNvSpPr txBox="1"/>
          <p:nvPr>
            <p:ph idx="1" type="body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g2ec5e7892c0_0_326"/>
          <p:cNvSpPr txBox="1"/>
          <p:nvPr>
            <p:ph idx="3" type="body"/>
          </p:nvPr>
        </p:nvSpPr>
        <p:spPr>
          <a:xfrm>
            <a:off x="633413" y="1181100"/>
            <a:ext cx="38337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g2ec5e7892c0_0_326"/>
          <p:cNvSpPr txBox="1"/>
          <p:nvPr>
            <p:ph idx="4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项目符号">
  <p:cSld name="项目符号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c5e7892c0_0_331"/>
          <p:cNvSpPr txBox="1"/>
          <p:nvPr>
            <p:ph idx="1" type="body"/>
          </p:nvPr>
        </p:nvSpPr>
        <p:spPr>
          <a:xfrm>
            <a:off x="633413" y="666750"/>
            <a:ext cx="78771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g2ec5e7892c0_0_331"/>
          <p:cNvSpPr txBox="1"/>
          <p:nvPr>
            <p:ph idx="2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照片 - 3 联">
  <p:cSld name="照片 - 3 联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c5e7892c0_0_334"/>
          <p:cNvSpPr/>
          <p:nvPr>
            <p:ph idx="2" type="pic"/>
          </p:nvPr>
        </p:nvSpPr>
        <p:spPr>
          <a:xfrm>
            <a:off x="5880503" y="2638425"/>
            <a:ext cx="31488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g2ec5e7892c0_0_334"/>
          <p:cNvSpPr/>
          <p:nvPr>
            <p:ph idx="3" type="pic"/>
          </p:nvPr>
        </p:nvSpPr>
        <p:spPr>
          <a:xfrm>
            <a:off x="5734050" y="423863"/>
            <a:ext cx="3124200" cy="20829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g2ec5e7892c0_0_334"/>
          <p:cNvSpPr/>
          <p:nvPr>
            <p:ph idx="4" type="pic"/>
          </p:nvPr>
        </p:nvSpPr>
        <p:spPr>
          <a:xfrm>
            <a:off x="-114300" y="423863"/>
            <a:ext cx="6450900" cy="43005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g2ec5e7892c0_0_334"/>
          <p:cNvSpPr txBox="1"/>
          <p:nvPr>
            <p:ph idx="1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文">
  <p:cSld name="引文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c5e7892c0_0_339"/>
          <p:cNvSpPr txBox="1"/>
          <p:nvPr>
            <p:ph idx="1" type="body"/>
          </p:nvPr>
        </p:nvSpPr>
        <p:spPr>
          <a:xfrm>
            <a:off x="895350" y="3357563"/>
            <a:ext cx="7358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g2ec5e7892c0_0_339"/>
          <p:cNvSpPr txBox="1"/>
          <p:nvPr>
            <p:ph idx="2" type="body"/>
          </p:nvPr>
        </p:nvSpPr>
        <p:spPr>
          <a:xfrm>
            <a:off x="895350" y="2255044"/>
            <a:ext cx="73581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g2ec5e7892c0_0_339"/>
          <p:cNvSpPr txBox="1"/>
          <p:nvPr>
            <p:ph idx="3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照片">
  <p:cSld name="照片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c5e7892c0_0_343"/>
          <p:cNvSpPr/>
          <p:nvPr>
            <p:ph idx="2" type="pic"/>
          </p:nvPr>
        </p:nvSpPr>
        <p:spPr>
          <a:xfrm>
            <a:off x="0" y="0"/>
            <a:ext cx="9144000" cy="60993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g2ec5e7892c0_0_343"/>
          <p:cNvSpPr txBox="1"/>
          <p:nvPr>
            <p:ph idx="1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eb9e1fe1ce_0_6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2eb9e1fe1ce_0_65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2eb9e1fe1ce_0_65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2eb9e1fe1ce_0_6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c5e7892c0_0_346"/>
          <p:cNvSpPr txBox="1"/>
          <p:nvPr>
            <p:ph idx="1" type="body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c5e7892c0_0_348"/>
          <p:cNvSpPr txBox="1"/>
          <p:nvPr>
            <p:ph idx="1" type="body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g2ec5e7892c0_0_348"/>
          <p:cNvSpPr txBox="1"/>
          <p:nvPr>
            <p:ph idx="2" type="body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 u="none" cap="none" strike="noStrike">
                <a:solidFill>
                  <a:srgbClr val="1F232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g2ec5e7892c0_0_348"/>
          <p:cNvSpPr txBox="1"/>
          <p:nvPr>
            <p:ph idx="3" type="body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eb9e1fe1ce_0_6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2eb9e1fe1ce_0_6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eb9e1fe1ce_0_66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2eb9e1fe1ce_0_66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2eb9e1fe1ce_0_6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eb9e1fe1ce_0_66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2eb9e1fe1ce_0_6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eb9e1fe1ce_0_67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2eb9e1fe1ce_0_67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g2eb9e1fe1ce_0_67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g2eb9e1fe1ce_0_67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2eb9e1fe1ce_0_6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eb9e1fe1ce_0_67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g2eb9e1fe1ce_0_6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1.jp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b9e1fe1ce_0_6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2eb9e1fe1ce_0_6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2eb9e1fe1ce_0_6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b9e1fe1ce_0_829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1" name="Google Shape;61;g2eb9e1fe1ce_0_829"/>
          <p:cNvSpPr txBox="1"/>
          <p:nvPr>
            <p:ph idx="1" type="body"/>
          </p:nvPr>
        </p:nvSpPr>
        <p:spPr>
          <a:xfrm>
            <a:off x="633413" y="1181100"/>
            <a:ext cx="78771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746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746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746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746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46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746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746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746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Google Shape;62;g2eb9e1fe1ce_0_829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ec5e7892c0_0_2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0" y="2571750"/>
            <a:ext cx="2857500" cy="1714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hyperlink" Target="mailto:krz.sywula@bytedance.com" TargetMode="External"/><Relationship Id="rId5" Type="http://schemas.openxmlformats.org/officeDocument/2006/relationships/hyperlink" Target="mailto:jasmine.mou@bytedance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HxNG7ygTzF0OMl-OeVyA2zbIJ1BkDxpe/view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b9e1fe1ce_0_687"/>
          <p:cNvSpPr txBox="1"/>
          <p:nvPr/>
        </p:nvSpPr>
        <p:spPr>
          <a:xfrm>
            <a:off x="557775" y="1298225"/>
            <a:ext cx="8023800" cy="14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000">
                <a:solidFill>
                  <a:srgbClr val="3A5BA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Exploration of Machine Learning Optimization Algorithms in HTTP Latency Tuning on NGINX</a:t>
            </a:r>
            <a:endParaRPr sz="4000"/>
          </a:p>
        </p:txBody>
      </p:sp>
      <p:sp>
        <p:nvSpPr>
          <p:cNvPr id="178" name="Google Shape;178;g2eb9e1fe1ce_0_687"/>
          <p:cNvSpPr txBox="1"/>
          <p:nvPr/>
        </p:nvSpPr>
        <p:spPr>
          <a:xfrm>
            <a:off x="2023425" y="3416500"/>
            <a:ext cx="50925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AAE"/>
              </a:buClr>
              <a:buSzPts val="1900"/>
              <a:buFont typeface="Helvetica Neue"/>
              <a:buNone/>
            </a:pPr>
            <a:r>
              <a:t/>
            </a:r>
            <a:endParaRPr b="1" sz="1900">
              <a:solidFill>
                <a:srgbClr val="375A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Krzysztof Sywula</a:t>
            </a: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krz.sywula@bytedance.com</a:t>
            </a:r>
            <a:endParaRPr sz="16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Jasmine Mou</a:t>
            </a: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jasmine.mou@bytedance.com</a:t>
            </a:r>
            <a:endParaRPr sz="16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solidFill>
                <a:srgbClr val="375AA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375AAE"/>
                </a:solidFill>
                <a:latin typeface="Roboto"/>
                <a:ea typeface="Roboto"/>
                <a:cs typeface="Roboto"/>
                <a:sym typeface="Roboto"/>
              </a:rPr>
              <a:t>System Technologies and Engineering, ByteDance</a:t>
            </a:r>
            <a:endParaRPr sz="1600">
              <a:solidFill>
                <a:srgbClr val="375AA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AAE"/>
              </a:buClr>
              <a:buSzPts val="1900"/>
              <a:buFont typeface="Helvetica Neue"/>
              <a:buNone/>
            </a:pPr>
            <a:r>
              <a:t/>
            </a:r>
            <a:endParaRPr sz="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b9e1fe1ce_1_30"/>
          <p:cNvSpPr/>
          <p:nvPr/>
        </p:nvSpPr>
        <p:spPr>
          <a:xfrm>
            <a:off x="1138800" y="1378750"/>
            <a:ext cx="68664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Helvetica Neue"/>
                <a:ea typeface="Helvetica Neue"/>
                <a:cs typeface="Helvetica Neue"/>
                <a:sym typeface="Helvetica Neue"/>
              </a:rPr>
              <a:t>Read and Write TCP buffers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g2eb9e1fe1ce_1_30"/>
          <p:cNvSpPr/>
          <p:nvPr/>
        </p:nvSpPr>
        <p:spPr>
          <a:xfrm>
            <a:off x="3326700" y="2743200"/>
            <a:ext cx="24906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How many, what size?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g2eb9e1fe1ce_1_30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b9e1fe1ce_0_1035"/>
          <p:cNvSpPr/>
          <p:nvPr/>
        </p:nvSpPr>
        <p:spPr>
          <a:xfrm>
            <a:off x="2299050" y="1379625"/>
            <a:ext cx="45459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swapping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g2eb9e1fe1ce_0_1035"/>
          <p:cNvSpPr/>
          <p:nvPr/>
        </p:nvSpPr>
        <p:spPr>
          <a:xfrm>
            <a:off x="2299050" y="2746200"/>
            <a:ext cx="454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Best to disable to achieve very best performance but not always feasible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g2eb9e1fe1ce_0_1035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b9e1fe1ce_0_1051"/>
          <p:cNvSpPr/>
          <p:nvPr/>
        </p:nvSpPr>
        <p:spPr>
          <a:xfrm>
            <a:off x="665710" y="1942950"/>
            <a:ext cx="78126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Sysctl has over 1000 parameters to tune!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g2eb9e1fe1ce_0_1051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b9e1fe1ce_0_1054"/>
          <p:cNvSpPr/>
          <p:nvPr/>
        </p:nvSpPr>
        <p:spPr>
          <a:xfrm>
            <a:off x="1035300" y="1414505"/>
            <a:ext cx="69534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machine learning algorithm determine the best configuration?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g2eb9e1fe1ce_0_1054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b9e1fe1ce_0_1063"/>
          <p:cNvSpPr/>
          <p:nvPr/>
        </p:nvSpPr>
        <p:spPr>
          <a:xfrm>
            <a:off x="452255" y="1800138"/>
            <a:ext cx="82395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all those parameters be adjusted dynamically?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g2eb9e1fe1ce_0_1063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eb9e1fe1ce_0_1066"/>
          <p:cNvSpPr/>
          <p:nvPr/>
        </p:nvSpPr>
        <p:spPr>
          <a:xfrm>
            <a:off x="1166400" y="468175"/>
            <a:ext cx="6811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machine learning tuning attempt</a:t>
            </a:r>
            <a:endParaRPr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g2eb9e1fe1ce_0_1066"/>
          <p:cNvSpPr/>
          <p:nvPr/>
        </p:nvSpPr>
        <p:spPr>
          <a:xfrm>
            <a:off x="1166400" y="2345213"/>
            <a:ext cx="6573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Goal/Metric to evaluate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i="0" sz="16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HTTP Latency</a:t>
            </a:r>
            <a:endParaRPr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Parameters to tune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i="0" sz="16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16 sysctl parameters selected from 4 domains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Memory Management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swappiness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, vfs_cache_pressure, dirty_ratio, min_slab_ratio, min_unmapped_ratio.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CPU Scheduler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sched_latency_ns, sched_min_granularity_ns, sched_wakeup_granularity_ns.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Networking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tcp_reordering, tcp_limit_output_bytes, tcp_notsent_lowat, tcp_min_tso_segs.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Block I/O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fifo_batch, read_expire, write_expire, writes_starved.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g2eb9e1fe1ce_0_1066"/>
          <p:cNvSpPr/>
          <p:nvPr/>
        </p:nvSpPr>
        <p:spPr>
          <a:xfrm>
            <a:off x="1166396" y="1118350"/>
            <a:ext cx="228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Experiment </a:t>
            </a:r>
            <a:r>
              <a:rPr b="1" lang="en-US" sz="20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1"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esign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g2eb9e1fe1ce_0_1066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b9e1fe1ce_0_1069"/>
          <p:cNvSpPr/>
          <p:nvPr/>
        </p:nvSpPr>
        <p:spPr>
          <a:xfrm>
            <a:off x="1166400" y="2354525"/>
            <a:ext cx="3352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Optimization algorithm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i="0" sz="16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Bayesian Optimization</a:t>
            </a:r>
            <a:endParaRPr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Recipe: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1" marL="4223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start with initial set of observed values.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1" marL="4223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create a surrogate function.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1" marL="4223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get the acquisition function.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1" marL="4223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choose the highest point (maximal problem).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1" marL="4223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find the value of the highest point.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1" marL="4223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repeat </a:t>
            </a: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5.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" name="Google Shape;289;g2eb9e1fe1ce_0_10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8" y="2121419"/>
            <a:ext cx="4524375" cy="244739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eb9e1fe1ce_0_1069"/>
          <p:cNvSpPr/>
          <p:nvPr/>
        </p:nvSpPr>
        <p:spPr>
          <a:xfrm>
            <a:off x="1166400" y="468175"/>
            <a:ext cx="6811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machine learning tuning attempt</a:t>
            </a:r>
            <a:endParaRPr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g2eb9e1fe1ce_0_1069"/>
          <p:cNvSpPr/>
          <p:nvPr/>
        </p:nvSpPr>
        <p:spPr>
          <a:xfrm>
            <a:off x="1166396" y="1118350"/>
            <a:ext cx="228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Experiment </a:t>
            </a:r>
            <a:r>
              <a:rPr b="1" lang="en-US" sz="20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1"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esign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g2eb9e1fe1ce_0_1069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eb9e1fe1ce_0_1057"/>
          <p:cNvSpPr/>
          <p:nvPr/>
        </p:nvSpPr>
        <p:spPr>
          <a:xfrm>
            <a:off x="1166392" y="1828179"/>
            <a:ext cx="7639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Benchmarking tool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78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wrk </a:t>
            </a:r>
            <a:r>
              <a:rPr i="1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(wrk -t12 -c200 -d30s --latency http://address/index.html).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for each batch: run wrk for 30 seconds, and collect p99 value to represent the result from this batch.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run 30 batches and get 30 p99 values.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final metric formula: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152400" lvl="0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HTTP latency = mean + 𝝰 x std. dev.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152400" lvl="0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𝝰=0.1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g2eb9e1fe1ce_0_1057"/>
          <p:cNvSpPr/>
          <p:nvPr/>
        </p:nvSpPr>
        <p:spPr>
          <a:xfrm>
            <a:off x="1166400" y="3771900"/>
            <a:ext cx="4611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Results analysis:</a:t>
            </a:r>
            <a:endParaRPr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78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we keep the min value as the final result.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values are not constant, but distribution consistency can be observed, whether it's average value or p99.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9" name="Google Shape;299;g2eb9e1fe1ce_0_10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6852" y="2871610"/>
            <a:ext cx="1798352" cy="179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eb9e1fe1ce_0_10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5195" y="2869792"/>
            <a:ext cx="1801984" cy="179441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eb9e1fe1ce_0_1057"/>
          <p:cNvSpPr/>
          <p:nvPr/>
        </p:nvSpPr>
        <p:spPr>
          <a:xfrm>
            <a:off x="7826093" y="2323475"/>
            <a:ext cx="114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Legend: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rgbClr val="245BD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Default Parameter Set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rgbClr val="DE780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Parameter Set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rgbClr val="2EA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Parameter Set 2</a:t>
            </a:r>
            <a:endParaRPr/>
          </a:p>
        </p:txBody>
      </p:sp>
      <p:sp>
        <p:nvSpPr>
          <p:cNvPr id="302" name="Google Shape;302;g2eb9e1fe1ce_0_1057"/>
          <p:cNvSpPr/>
          <p:nvPr/>
        </p:nvSpPr>
        <p:spPr>
          <a:xfrm>
            <a:off x="1166400" y="468175"/>
            <a:ext cx="6811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machine learning tuning attempt</a:t>
            </a:r>
            <a:endParaRPr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g2eb9e1fe1ce_0_1057"/>
          <p:cNvSpPr/>
          <p:nvPr/>
        </p:nvSpPr>
        <p:spPr>
          <a:xfrm>
            <a:off x="1166396" y="1118350"/>
            <a:ext cx="228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Experiment </a:t>
            </a:r>
            <a:r>
              <a:rPr b="1" lang="en-US" sz="20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setup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g2eb9e1fe1ce_0_1057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ec5e7892c0_0_284"/>
          <p:cNvSpPr/>
          <p:nvPr/>
        </p:nvSpPr>
        <p:spPr>
          <a:xfrm>
            <a:off x="1166400" y="468175"/>
            <a:ext cx="6811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machine learning tuning attempt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ec5e7892c0_0_284"/>
          <p:cNvSpPr/>
          <p:nvPr/>
        </p:nvSpPr>
        <p:spPr>
          <a:xfrm>
            <a:off x="1166396" y="1118350"/>
            <a:ext cx="228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Experiment Results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ec5e7892c0_0_284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6" name="Google Shape;316;g2ec5e7892c0_0_284"/>
          <p:cNvGraphicFramePr/>
          <p:nvPr/>
        </p:nvGraphicFramePr>
        <p:xfrm>
          <a:off x="962100" y="157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{A16D581B-5FAE-4622-B937-CB30EA437FDF}</a:tableStyleId>
              </a:tblPr>
              <a:tblGrid>
                <a:gridCol w="552450"/>
                <a:gridCol w="1571625"/>
                <a:gridCol w="1809750"/>
                <a:gridCol w="1171575"/>
                <a:gridCol w="1143000"/>
                <a:gridCol w="1181100"/>
              </a:tblGrid>
              <a:tr h="47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No.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Description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Comments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Run Time per data point (approx.) 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Min. HTTP Latency (ms)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Percentage Improvement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Manual Testing (37)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NA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30 min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2.66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Baseline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2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Auto Tuning with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Bayesian Optimization</a:t>
                      </a:r>
                      <a:endParaRPr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Acquisition Function = UCB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17 min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2.97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CC0000"/>
                          </a:solidFill>
                          <a:highlight>
                            <a:srgbClr val="FFFFFF"/>
                          </a:highlight>
                        </a:rPr>
                        <a:t>-11.6 %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Acquisition Function = POI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With prior knowledge</a:t>
                      </a:r>
                      <a:endParaRPr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17 min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2.57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3.4 %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4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Acquisition Function = UCB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With prior knowledge</a:t>
                      </a:r>
                      <a:endParaRPr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17 min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2.46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7.5 %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5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Acquisition Function = EI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With prior knowledge</a:t>
                      </a:r>
                      <a:endParaRPr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17 min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2.44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8.2 %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6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Acquisition Function = EI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With prior knowledge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Better handling integer nature</a:t>
                      </a:r>
                      <a:endParaRPr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17-20 min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2EA121"/>
                          </a:solidFill>
                          <a:highlight>
                            <a:srgbClr val="FFFFFF"/>
                          </a:highlight>
                        </a:rPr>
                        <a:t>2.34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50" u="none" cap="none" strike="noStrike">
                          <a:solidFill>
                            <a:srgbClr val="2EA121"/>
                          </a:solidFill>
                          <a:highlight>
                            <a:srgbClr val="FFFFFF"/>
                          </a:highlight>
                        </a:rPr>
                        <a:t>12 %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7" name="Google Shape;317;g2ec5e7892c0_0_284"/>
          <p:cNvSpPr/>
          <p:nvPr/>
        </p:nvSpPr>
        <p:spPr>
          <a:xfrm>
            <a:off x="4628100" y="4763375"/>
            <a:ext cx="39921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EA121"/>
                </a:solidFill>
                <a:latin typeface="Arial"/>
                <a:ea typeface="Arial"/>
                <a:cs typeface="Arial"/>
                <a:sym typeface="Arial"/>
              </a:rPr>
              <a:t>Check p.24 for optimization results of parameter values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2eb9e1fe1ce_0_1087" title="final_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8550" y="1682719"/>
            <a:ext cx="4366908" cy="327518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eb9e1fe1ce_0_1087"/>
          <p:cNvSpPr/>
          <p:nvPr/>
        </p:nvSpPr>
        <p:spPr>
          <a:xfrm>
            <a:off x="1166400" y="468175"/>
            <a:ext cx="6811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machine learning tuning attempt</a:t>
            </a:r>
            <a:endParaRPr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g2eb9e1fe1ce_0_1087"/>
          <p:cNvSpPr/>
          <p:nvPr/>
        </p:nvSpPr>
        <p:spPr>
          <a:xfrm>
            <a:off x="1166400" y="1118350"/>
            <a:ext cx="334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Animation of tuning process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g2eb9e1fe1ce_0_1087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b9e1fe1ce_0_952"/>
          <p:cNvSpPr/>
          <p:nvPr/>
        </p:nvSpPr>
        <p:spPr>
          <a:xfrm>
            <a:off x="1928100" y="1378650"/>
            <a:ext cx="5287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Helvetica Neue"/>
                <a:ea typeface="Helvetica Neue"/>
                <a:cs typeface="Helvetica Neue"/>
                <a:sym typeface="Helvetica Neue"/>
              </a:rPr>
              <a:t>Problem Statement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g2eb9e1fe1ce_0_952"/>
          <p:cNvSpPr/>
          <p:nvPr/>
        </p:nvSpPr>
        <p:spPr>
          <a:xfrm>
            <a:off x="1602725" y="2295325"/>
            <a:ext cx="63231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perating system tuning for better overall performance of NGINX</a:t>
            </a:r>
            <a:endParaRPr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g2eb9e1fe1ce_0_952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eb9e1fe1ce_0_1090"/>
          <p:cNvSpPr/>
          <p:nvPr/>
        </p:nvSpPr>
        <p:spPr>
          <a:xfrm>
            <a:off x="738275" y="1959125"/>
            <a:ext cx="78357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Prior </a:t>
            </a:r>
            <a:r>
              <a:rPr b="1"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knowledge</a:t>
            </a: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 from kernel SMEs</a:t>
            </a: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With 16 parameters and huge range sets it becomes difficult for bayesian to converge soon.</a:t>
            </a:r>
            <a:endParaRPr sz="16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So we took inputs from kernel SME’s on parameter ranges.</a:t>
            </a:r>
            <a:endParaRPr sz="16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Ex: range of sched_latency_ns is from 1200000 to 24000000 -- instead of using all the values we use only increments of 1200000.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Different acquisition function settings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After prior knowledge we also explored different acquisition functions in the bayesian optimization:</a:t>
            </a:r>
            <a:endParaRPr sz="16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UCB (Upper Confidence Bound)</a:t>
            </a:r>
            <a:endParaRPr sz="16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EI (Expected Improvement)</a:t>
            </a:r>
            <a:endParaRPr sz="16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lang="en-US" sz="16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POI (Probability of Improvement)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g2eb9e1fe1ce_0_1090"/>
          <p:cNvSpPr/>
          <p:nvPr/>
        </p:nvSpPr>
        <p:spPr>
          <a:xfrm>
            <a:off x="1166400" y="468175"/>
            <a:ext cx="6811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machine learning tuning attempt</a:t>
            </a:r>
            <a:endParaRPr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g2eb9e1fe1ce_0_1090"/>
          <p:cNvSpPr/>
          <p:nvPr/>
        </p:nvSpPr>
        <p:spPr>
          <a:xfrm>
            <a:off x="1166396" y="1118350"/>
            <a:ext cx="228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Fine tuning tricks</a:t>
            </a:r>
            <a:endParaRPr b="1" sz="20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g2eb9e1fe1ce_0_1090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b9e1fe1ce_0_1109"/>
          <p:cNvSpPr/>
          <p:nvPr/>
        </p:nvSpPr>
        <p:spPr>
          <a:xfrm>
            <a:off x="1226492" y="2067304"/>
            <a:ext cx="763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Manual testing may not give fully optimal performance.</a:t>
            </a:r>
            <a:endParaRPr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78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More parameters, more time to tune.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Prior knowledge will contribute to better performance.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AutoNum type="arabicPeriod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Dynamic tuning vs static one-time tuning: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Static tuning: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time-independent: objective function does not vary with respect to time.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lower computation cost.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Dynamic tuning: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1600"/>
              <a:buFont typeface="Roboto"/>
              <a:buChar char="•"/>
            </a:pPr>
            <a:r>
              <a:rPr i="0" lang="en-US" sz="16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time-dependent: when environment variables are also dynamically changing.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g2eb9e1fe1ce_0_1109"/>
          <p:cNvSpPr/>
          <p:nvPr/>
        </p:nvSpPr>
        <p:spPr>
          <a:xfrm>
            <a:off x="1166400" y="468175"/>
            <a:ext cx="6811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machine learning tuning attempt</a:t>
            </a:r>
            <a:endParaRPr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0" name="Google Shape;340;g2eb9e1fe1ce_0_1109"/>
          <p:cNvSpPr/>
          <p:nvPr/>
        </p:nvSpPr>
        <p:spPr>
          <a:xfrm>
            <a:off x="1166402" y="1118350"/>
            <a:ext cx="366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Observations &amp; findings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g2eb9e1fe1ce_0_1109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b9e1fe1ce_0_1112"/>
          <p:cNvSpPr/>
          <p:nvPr/>
        </p:nvSpPr>
        <p:spPr>
          <a:xfrm>
            <a:off x="1270075" y="2735850"/>
            <a:ext cx="74613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31775" lvl="0" marL="209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TCP Congestion Control algorithm choice.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31775" lvl="0" marL="209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TCP Congestion Control settings.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231775" lvl="0" marL="209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Configure memory thresholds tcp_rmem and tcp_wmem to prevent packet dropping.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231775" lvl="0" marL="209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Configure TCP buffer sizes rmem_max and wmem_max.</a:t>
            </a:r>
            <a:endParaRPr i="0" sz="2000" u="none" cap="none" strike="noStrike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31775" lvl="0" marL="209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lang="en-US" sz="20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Test other optimization algorithms over different workloads.</a:t>
            </a:r>
            <a:endParaRPr sz="2000">
              <a:solidFill>
                <a:srgbClr val="1F23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g2eb9e1fe1ce_0_1112"/>
          <p:cNvSpPr/>
          <p:nvPr/>
        </p:nvSpPr>
        <p:spPr>
          <a:xfrm>
            <a:off x="3082200" y="1381475"/>
            <a:ext cx="29796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work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g2eb9e1fe1ce_0_1112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eb9e1fe1ce_0_1115"/>
          <p:cNvSpPr/>
          <p:nvPr/>
        </p:nvSpPr>
        <p:spPr>
          <a:xfrm>
            <a:off x="3128099" y="2185950"/>
            <a:ext cx="2887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Google Shape;362;g2ec5e7892c0_0_352"/>
          <p:cNvGraphicFramePr/>
          <p:nvPr/>
        </p:nvGraphicFramePr>
        <p:xfrm>
          <a:off x="1161975" y="11286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{A16D581B-5FAE-4622-B937-CB30EA437FDF}</a:tableStyleId>
              </a:tblPr>
              <a:tblGrid>
                <a:gridCol w="2152650"/>
                <a:gridCol w="1485900"/>
                <a:gridCol w="1485900"/>
                <a:gridCol w="1485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75" u="none" cap="none" strike="noStrike">
                          <a:solidFill>
                            <a:srgbClr val="000000"/>
                          </a:solidFill>
                        </a:rPr>
                        <a:t>Kernel parameters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75" u="none" cap="none" strike="noStrike">
                          <a:solidFill>
                            <a:srgbClr val="000000"/>
                          </a:solidFill>
                        </a:rPr>
                        <a:t>Parameter values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75" u="none" cap="none" strike="noStrike">
                          <a:solidFill>
                            <a:srgbClr val="000000"/>
                          </a:solidFill>
                        </a:rPr>
                        <a:t>Kernel parameters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75" u="none" cap="none" strike="noStrike">
                          <a:solidFill>
                            <a:srgbClr val="000000"/>
                          </a:solidFill>
                        </a:rPr>
                        <a:t>Parameter values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sched_latency_ns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18000000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min_slab_ratio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12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sched_min_granularity_ns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14400000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min_unmapped_ratio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5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sched_wakeup_granularity_ns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2500000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/>
                        <a:t>swappiness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0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tcp_limit_output_bytes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5259264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vfs_cache_pressure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80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tcp_min_tso_segs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12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fifo_batch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tcp_notsent_lowat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2108751872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read_expire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300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tcp_reordering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5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write_expire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1000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dirty_ratio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28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writes_starved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75" u="none" cap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sz="1100" u="none" cap="none" strike="noStrike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E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3" name="Google Shape;363;g2ec5e7892c0_0_352"/>
          <p:cNvSpPr/>
          <p:nvPr/>
        </p:nvSpPr>
        <p:spPr>
          <a:xfrm>
            <a:off x="1166400" y="468175"/>
            <a:ext cx="6811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23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Appendix. Optimization Results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2ec5e7892c0_0_352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b9e1fe1ce_0_824"/>
          <p:cNvSpPr/>
          <p:nvPr/>
        </p:nvSpPr>
        <p:spPr>
          <a:xfrm>
            <a:off x="3376662" y="1378605"/>
            <a:ext cx="23907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i="0" sz="4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g2eb9e1fe1ce_0_824"/>
          <p:cNvSpPr/>
          <p:nvPr/>
        </p:nvSpPr>
        <p:spPr>
          <a:xfrm>
            <a:off x="932700" y="2291325"/>
            <a:ext cx="72786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Example of NGINX proxy scenario running various workloads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Existing methods of NGINX and OS tuning</a:t>
            </a:r>
            <a:endParaRPr sz="2000">
              <a:solidFill>
                <a:schemeClr val="lt1"/>
              </a:solidFill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Machine learning tuning as better alternative to manual tuning</a:t>
            </a:r>
            <a:endParaRPr sz="2000">
              <a:solidFill>
                <a:schemeClr val="lt1"/>
              </a:solidFill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Machine learning tuning experiment with 16 specific sysctl parameters</a:t>
            </a:r>
            <a:endParaRPr sz="2000">
              <a:solidFill>
                <a:schemeClr val="lt1"/>
              </a:solidFill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Future Autotuning work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92" name="Google Shape;192;g2eb9e1fe1ce_0_824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b9e1fe1ce_0_889"/>
          <p:cNvSpPr/>
          <p:nvPr/>
        </p:nvSpPr>
        <p:spPr>
          <a:xfrm>
            <a:off x="3834434" y="1990311"/>
            <a:ext cx="1212600" cy="1222500"/>
          </a:xfrm>
          <a:prstGeom prst="roundRect">
            <a:avLst>
              <a:gd fmla="val 12568" name="adj"/>
            </a:avLst>
          </a:prstGeom>
          <a:solidFill>
            <a:srgbClr val="DEE0E3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NGINX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reverse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proxy</a:t>
            </a:r>
            <a:endParaRPr/>
          </a:p>
        </p:txBody>
      </p:sp>
      <p:pic>
        <p:nvPicPr>
          <p:cNvPr id="198" name="Google Shape;198;g2eb9e1fe1ce_0_8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9042" y="2884833"/>
            <a:ext cx="1212574" cy="12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eb9e1fe1ce_0_8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9042" y="1046093"/>
            <a:ext cx="1202635" cy="120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eb9e1fe1ce_0_8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8729" y="1110698"/>
            <a:ext cx="1073426" cy="107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eb9e1fe1ce_0_8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8729" y="2954407"/>
            <a:ext cx="1073426" cy="10734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eb9e1fe1ce_0_889"/>
          <p:cNvSpPr/>
          <p:nvPr/>
        </p:nvSpPr>
        <p:spPr>
          <a:xfrm>
            <a:off x="5966377" y="2383528"/>
            <a:ext cx="1938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backend servers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eb9e1fe1ce_0_889"/>
          <p:cNvSpPr/>
          <p:nvPr/>
        </p:nvSpPr>
        <p:spPr>
          <a:xfrm>
            <a:off x="1641510" y="2332124"/>
            <a:ext cx="8865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clients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g2eb9e1fe1ce_0_889"/>
          <p:cNvCxnSpPr/>
          <p:nvPr/>
        </p:nvCxnSpPr>
        <p:spPr>
          <a:xfrm>
            <a:off x="2651677" y="1861102"/>
            <a:ext cx="1182900" cy="536700"/>
          </a:xfrm>
          <a:prstGeom prst="straightConnector1">
            <a:avLst/>
          </a:prstGeom>
          <a:solidFill>
            <a:srgbClr val="DEE0E3"/>
          </a:solidFill>
          <a:ln cap="flat" cmpd="sng" w="19050">
            <a:solidFill>
              <a:srgbClr val="2B2F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g2eb9e1fe1ce_0_889"/>
          <p:cNvCxnSpPr/>
          <p:nvPr/>
        </p:nvCxnSpPr>
        <p:spPr>
          <a:xfrm flipH="1" rot="10800000">
            <a:off x="2528059" y="2835150"/>
            <a:ext cx="1306500" cy="536700"/>
          </a:xfrm>
          <a:prstGeom prst="straightConnector1">
            <a:avLst/>
          </a:prstGeom>
          <a:solidFill>
            <a:srgbClr val="DEE0E3"/>
          </a:solidFill>
          <a:ln cap="flat" cmpd="sng" w="19050">
            <a:solidFill>
              <a:srgbClr val="2B2F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g2eb9e1fe1ce_0_889"/>
          <p:cNvCxnSpPr/>
          <p:nvPr/>
        </p:nvCxnSpPr>
        <p:spPr>
          <a:xfrm flipH="1" rot="10800000">
            <a:off x="5047008" y="1703315"/>
            <a:ext cx="1362000" cy="694500"/>
          </a:xfrm>
          <a:prstGeom prst="straightConnector1">
            <a:avLst/>
          </a:prstGeom>
          <a:solidFill>
            <a:srgbClr val="DEE0E3"/>
          </a:solidFill>
          <a:ln cap="flat" cmpd="sng" w="19050">
            <a:solidFill>
              <a:srgbClr val="2B2F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g2eb9e1fe1ce_0_889"/>
          <p:cNvCxnSpPr/>
          <p:nvPr/>
        </p:nvCxnSpPr>
        <p:spPr>
          <a:xfrm>
            <a:off x="5047008" y="2835137"/>
            <a:ext cx="1362000" cy="563400"/>
          </a:xfrm>
          <a:prstGeom prst="straightConnector1">
            <a:avLst/>
          </a:prstGeom>
          <a:solidFill>
            <a:srgbClr val="DEE0E3"/>
          </a:solidFill>
          <a:ln cap="flat" cmpd="sng" w="19050">
            <a:solidFill>
              <a:srgbClr val="2B2F3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g2eb9e1fe1ce_0_889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b9e1fe1ce_0_957"/>
          <p:cNvSpPr/>
          <p:nvPr/>
        </p:nvSpPr>
        <p:spPr>
          <a:xfrm>
            <a:off x="1098900" y="1375300"/>
            <a:ext cx="72171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Existing </a:t>
            </a:r>
            <a:r>
              <a:rPr b="1" lang="en-US" sz="400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tuning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g2eb9e1fe1ce_0_957"/>
          <p:cNvSpPr/>
          <p:nvPr/>
        </p:nvSpPr>
        <p:spPr>
          <a:xfrm>
            <a:off x="2764950" y="2764025"/>
            <a:ext cx="3614100" cy="11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88925" lvl="0" marL="323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Involve expert knowledge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925" lvl="0" marL="323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Static and permanent tuning</a:t>
            </a:r>
            <a:endParaRPr sz="2000"/>
          </a:p>
          <a:p>
            <a:pPr indent="-288925" lvl="0" marL="323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Not scalable</a:t>
            </a:r>
            <a:endParaRPr sz="2000"/>
          </a:p>
        </p:txBody>
      </p:sp>
      <p:sp>
        <p:nvSpPr>
          <p:cNvPr id="215" name="Google Shape;215;g2eb9e1fe1ce_0_957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b9e1fe1ce_0_1012"/>
          <p:cNvSpPr/>
          <p:nvPr/>
        </p:nvSpPr>
        <p:spPr>
          <a:xfrm>
            <a:off x="786150" y="1379300"/>
            <a:ext cx="75717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the goal of the tuning?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g2eb9e1fe1ce_0_1012"/>
          <p:cNvSpPr/>
          <p:nvPr/>
        </p:nvSpPr>
        <p:spPr>
          <a:xfrm>
            <a:off x="2753850" y="2750575"/>
            <a:ext cx="363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Low latency vs high throughput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g2eb9e1fe1ce_0_1012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b9e1fe1ce_0_1017"/>
          <p:cNvSpPr/>
          <p:nvPr/>
        </p:nvSpPr>
        <p:spPr>
          <a:xfrm>
            <a:off x="2366513" y="1373115"/>
            <a:ext cx="473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Areas to look into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g2eb9e1fe1ce_0_1017"/>
          <p:cNvSpPr/>
          <p:nvPr/>
        </p:nvSpPr>
        <p:spPr>
          <a:xfrm>
            <a:off x="3218076" y="2749150"/>
            <a:ext cx="2900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Memory Management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CPU scheduling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Networking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I/O scheduling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g2eb9e1fe1ce_0_1017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050">
              <a:solidFill>
                <a:srgbClr val="9B9EA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b9e1fe1ce_0_1022"/>
          <p:cNvSpPr/>
          <p:nvPr/>
        </p:nvSpPr>
        <p:spPr>
          <a:xfrm>
            <a:off x="2408688" y="1378743"/>
            <a:ext cx="40863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CPU scheduling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g2eb9e1fe1ce_0_1022"/>
          <p:cNvSpPr/>
          <p:nvPr/>
        </p:nvSpPr>
        <p:spPr>
          <a:xfrm>
            <a:off x="2326725" y="2740025"/>
            <a:ext cx="45867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794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Choose the scheduling algorithm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Configure scheduling parameters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329"/>
              </a:buClr>
              <a:buSzPts val="2000"/>
              <a:buFont typeface="Roboto"/>
              <a:buChar char="•"/>
            </a:pPr>
            <a:r>
              <a:rPr i="0" lang="en-US" sz="2000" u="none" cap="none" strike="noStrike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Some even deploy custom scheduler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g2eb9e1fe1ce_0_1022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b9e1fe1ce_1_24"/>
          <p:cNvSpPr/>
          <p:nvPr/>
        </p:nvSpPr>
        <p:spPr>
          <a:xfrm>
            <a:off x="1406400" y="1362025"/>
            <a:ext cx="63312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Helvetica Neue"/>
                <a:ea typeface="Helvetica Neue"/>
                <a:cs typeface="Helvetica Neue"/>
                <a:sym typeface="Helvetica Neue"/>
              </a:rPr>
              <a:t>To NUMA or not to NUMA</a:t>
            </a:r>
            <a:endParaRPr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g2eb9e1fe1ce_1_24"/>
          <p:cNvSpPr/>
          <p:nvPr/>
        </p:nvSpPr>
        <p:spPr>
          <a:xfrm>
            <a:off x="1319550" y="2751550"/>
            <a:ext cx="6504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2329"/>
                </a:solidFill>
                <a:latin typeface="Roboto"/>
                <a:ea typeface="Roboto"/>
                <a:cs typeface="Roboto"/>
                <a:sym typeface="Roboto"/>
              </a:rPr>
              <a:t>May want to avoid NUMA for low latency applications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g2eb9e1fe1ce_1_24"/>
          <p:cNvSpPr/>
          <p:nvPr/>
        </p:nvSpPr>
        <p:spPr>
          <a:xfrm>
            <a:off x="4467150" y="4763376"/>
            <a:ext cx="209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B9EA2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